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57" r:id="rId3"/>
    <p:sldId id="258" r:id="rId4"/>
    <p:sldId id="264" r:id="rId5"/>
    <p:sldId id="265" r:id="rId6"/>
    <p:sldId id="266" r:id="rId7"/>
    <p:sldId id="267" r:id="rId8"/>
    <p:sldId id="259" r:id="rId9"/>
    <p:sldId id="263" r:id="rId10"/>
    <p:sldId id="260" r:id="rId11"/>
    <p:sldId id="261" r:id="rId12"/>
    <p:sldId id="268" r:id="rId13"/>
    <p:sldId id="262" r:id="rId14"/>
    <p:sldId id="270" r:id="rId15"/>
    <p:sldId id="271" r:id="rId16"/>
    <p:sldId id="272" r:id="rId17"/>
    <p:sldId id="273"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9183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0817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38560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9191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53354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2704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882444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652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893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914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249098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273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293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023236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035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7/4/2024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04669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WELCOME TO Cafe4X</a:t>
            </a:r>
            <a:endParaRPr lang="en-IN" dirty="0"/>
          </a:p>
        </p:txBody>
      </p:sp>
      <p:sp>
        <p:nvSpPr>
          <p:cNvPr id="3" name="Subtitle 2"/>
          <p:cNvSpPr>
            <a:spLocks noGrp="1"/>
          </p:cNvSpPr>
          <p:nvPr>
            <p:ph type="subTitle" idx="1"/>
          </p:nvPr>
        </p:nvSpPr>
        <p:spPr/>
        <p:txBody>
          <a:bodyPr/>
          <a:lstStyle/>
          <a:p>
            <a:r>
              <a:rPr lang="en-US" dirty="0" smtClean="0"/>
              <a:t>Cafe4X Connect: Tap, Taste, Enjoy!</a:t>
            </a:r>
            <a:endParaRPr lang="en-IN" dirty="0"/>
          </a:p>
        </p:txBody>
      </p:sp>
    </p:spTree>
    <p:extLst>
      <p:ext uri="{BB962C8B-B14F-4D97-AF65-F5344CB8AC3E}">
        <p14:creationId xmlns:p14="http://schemas.microsoft.com/office/powerpoint/2010/main" val="1702437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4902"/>
            <a:ext cx="8596668" cy="678287"/>
          </a:xfrm>
        </p:spPr>
        <p:txBody>
          <a:bodyPr/>
          <a:lstStyle/>
          <a:p>
            <a:r>
              <a:rPr lang="en-US" dirty="0" smtClean="0"/>
              <a:t>Cafe4x </a:t>
            </a:r>
            <a:r>
              <a:rPr lang="en-US" dirty="0" smtClean="0"/>
              <a:t>Users ( Admin’s Screen)</a:t>
            </a:r>
            <a:endParaRPr lang="en-IN" dirty="0"/>
          </a:p>
        </p:txBody>
      </p:sp>
      <p:sp>
        <p:nvSpPr>
          <p:cNvPr id="3" name="Content Placeholder 2"/>
          <p:cNvSpPr>
            <a:spLocks noGrp="1"/>
          </p:cNvSpPr>
          <p:nvPr>
            <p:ph idx="1"/>
          </p:nvPr>
        </p:nvSpPr>
        <p:spPr>
          <a:xfrm>
            <a:off x="677334" y="1133341"/>
            <a:ext cx="9239398" cy="5138670"/>
          </a:xfrm>
        </p:spPr>
        <p:txBody>
          <a:bodyPr/>
          <a:lstStyle/>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endParaRPr lang="en-US" sz="2000" dirty="0" smtClean="0"/>
          </a:p>
          <a:p>
            <a:endParaRPr lang="en-US" sz="2000" dirty="0" smtClean="0"/>
          </a:p>
          <a:p>
            <a:pPr>
              <a:lnSpc>
                <a:spcPct val="150000"/>
              </a:lnSpc>
            </a:pPr>
            <a:r>
              <a:rPr lang="en-US" sz="2000" dirty="0" smtClean="0"/>
              <a:t>Admin or Administrator can create the users here to access the application.</a:t>
            </a:r>
          </a:p>
          <a:p>
            <a:pPr>
              <a:lnSpc>
                <a:spcPct val="150000"/>
              </a:lnSpc>
            </a:pPr>
            <a:r>
              <a:rPr lang="en-US" sz="2000" dirty="0" smtClean="0"/>
              <a:t>Admin should choose the user type whether the user is an Admin or a Provider.</a:t>
            </a:r>
          </a:p>
          <a:p>
            <a:pPr>
              <a:lnSpc>
                <a:spcPct val="150000"/>
              </a:lnSpc>
            </a:pPr>
            <a:r>
              <a:rPr lang="en-US" sz="2000" dirty="0" smtClean="0"/>
              <a:t>An Admin can able to edit or delete the users.</a:t>
            </a:r>
            <a:endParaRPr lang="en-US" sz="2000" dirty="0" smtClean="0"/>
          </a:p>
          <a:p>
            <a:pPr>
              <a:lnSpc>
                <a:spcPct val="150000"/>
              </a:lnSpc>
            </a:pPr>
            <a:endParaRPr lang="en-US" sz="2000" dirty="0" smtClean="0"/>
          </a:p>
          <a:p>
            <a:endParaRPr lang="en-US" sz="20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114022"/>
            <a:ext cx="4544281" cy="23503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033" y="1133341"/>
            <a:ext cx="4583211" cy="2331076"/>
          </a:xfrm>
          <a:prstGeom prst="rect">
            <a:avLst/>
          </a:prstGeom>
        </p:spPr>
      </p:pic>
    </p:spTree>
    <p:extLst>
      <p:ext uri="{BB962C8B-B14F-4D97-AF65-F5344CB8AC3E}">
        <p14:creationId xmlns:p14="http://schemas.microsoft.com/office/powerpoint/2010/main" val="1367467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55053"/>
            <a:ext cx="8596668" cy="665408"/>
          </a:xfrm>
        </p:spPr>
        <p:txBody>
          <a:bodyPr/>
          <a:lstStyle/>
          <a:p>
            <a:r>
              <a:rPr lang="en-US" dirty="0" smtClean="0"/>
              <a:t>Location (Admin’s Screen)</a:t>
            </a:r>
            <a:endParaRPr lang="en-IN" dirty="0"/>
          </a:p>
        </p:txBody>
      </p:sp>
      <p:sp>
        <p:nvSpPr>
          <p:cNvPr id="3" name="Content Placeholder 2"/>
          <p:cNvSpPr>
            <a:spLocks noGrp="1"/>
          </p:cNvSpPr>
          <p:nvPr>
            <p:ph idx="1"/>
          </p:nvPr>
        </p:nvSpPr>
        <p:spPr>
          <a:xfrm>
            <a:off x="677334" y="1120461"/>
            <a:ext cx="9381066" cy="5151550"/>
          </a:xfrm>
        </p:spPr>
        <p:txBody>
          <a:bodyPr>
            <a:normAutofit lnSpcReduction="10000"/>
          </a:bodyPr>
          <a:lstStyle/>
          <a:p>
            <a:pPr>
              <a:lnSpc>
                <a:spcPct val="150000"/>
              </a:lnSpc>
            </a:pPr>
            <a:endParaRPr lang="en-US" dirty="0" smtClean="0"/>
          </a:p>
          <a:p>
            <a:pPr>
              <a:lnSpc>
                <a:spcPct val="150000"/>
              </a:lnSpc>
            </a:pPr>
            <a:endParaRPr lang="en-US" dirty="0"/>
          </a:p>
          <a:p>
            <a:pPr>
              <a:lnSpc>
                <a:spcPct val="150000"/>
              </a:lnSpc>
            </a:pPr>
            <a:endParaRPr lang="en-US" dirty="0" smtClean="0"/>
          </a:p>
          <a:p>
            <a:pPr marL="0" indent="0">
              <a:lnSpc>
                <a:spcPct val="150000"/>
              </a:lnSpc>
              <a:buNone/>
            </a:pPr>
            <a:endParaRPr lang="en-US" dirty="0" smtClean="0"/>
          </a:p>
          <a:p>
            <a:pPr marL="0" indent="0">
              <a:lnSpc>
                <a:spcPct val="150000"/>
              </a:lnSpc>
              <a:buNone/>
            </a:pPr>
            <a:endParaRPr lang="en-US" dirty="0" smtClean="0"/>
          </a:p>
          <a:p>
            <a:pPr>
              <a:lnSpc>
                <a:spcPct val="150000"/>
              </a:lnSpc>
            </a:pPr>
            <a:r>
              <a:rPr lang="en-US" dirty="0" smtClean="0"/>
              <a:t>An </a:t>
            </a:r>
            <a:r>
              <a:rPr lang="en-US" dirty="0" smtClean="0"/>
              <a:t>Admin can create location for the users.</a:t>
            </a:r>
          </a:p>
          <a:p>
            <a:pPr>
              <a:lnSpc>
                <a:spcPct val="150000"/>
              </a:lnSpc>
            </a:pPr>
            <a:r>
              <a:rPr lang="en-US" dirty="0" smtClean="0"/>
              <a:t>Admin can assign providers for the location to </a:t>
            </a:r>
            <a:r>
              <a:rPr lang="en-US" sz="1800" dirty="0" smtClean="0"/>
              <a:t>deliver </a:t>
            </a:r>
            <a:r>
              <a:rPr lang="en-US" sz="1800" dirty="0" smtClean="0"/>
              <a:t>the orders</a:t>
            </a:r>
            <a:r>
              <a:rPr lang="en-US" sz="1800" dirty="0" smtClean="0"/>
              <a:t>.</a:t>
            </a:r>
          </a:p>
          <a:p>
            <a:pPr>
              <a:lnSpc>
                <a:spcPct val="150000"/>
              </a:lnSpc>
            </a:pPr>
            <a:r>
              <a:rPr lang="en-IN" dirty="0" smtClean="0"/>
              <a:t>Also admin can active and inactive locations while the location or location user is </a:t>
            </a:r>
            <a:r>
              <a:rPr lang="en-IN" dirty="0"/>
              <a:t>unavailable</a:t>
            </a:r>
            <a:r>
              <a:rPr lang="en-IN" dirty="0" smtClean="0"/>
              <a:t>.</a:t>
            </a:r>
          </a:p>
          <a:p>
            <a:pPr>
              <a:lnSpc>
                <a:spcPct val="150000"/>
              </a:lnSpc>
            </a:pPr>
            <a:r>
              <a:rPr lang="en-US" dirty="0" smtClean="0"/>
              <a:t>Admin can do edit or delete the locations or location users.</a:t>
            </a:r>
            <a:endParaRPr lang="en-IN"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26" y="1210613"/>
            <a:ext cx="4205770" cy="227956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688" y="1210613"/>
            <a:ext cx="4459315" cy="2279562"/>
          </a:xfrm>
          <a:prstGeom prst="rect">
            <a:avLst/>
          </a:prstGeom>
        </p:spPr>
      </p:pic>
    </p:spTree>
    <p:extLst>
      <p:ext uri="{BB962C8B-B14F-4D97-AF65-F5344CB8AC3E}">
        <p14:creationId xmlns:p14="http://schemas.microsoft.com/office/powerpoint/2010/main" val="897399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55053"/>
            <a:ext cx="8596668" cy="691167"/>
          </a:xfrm>
        </p:spPr>
        <p:txBody>
          <a:bodyPr>
            <a:normAutofit fontScale="90000"/>
          </a:bodyPr>
          <a:lstStyle/>
          <a:p>
            <a:r>
              <a:rPr lang="en-US" dirty="0" smtClean="0"/>
              <a:t>Location Seats QR Code (Admin’s Screen)</a:t>
            </a:r>
            <a:endParaRPr lang="en-IN" dirty="0"/>
          </a:p>
        </p:txBody>
      </p:sp>
      <p:sp>
        <p:nvSpPr>
          <p:cNvPr id="3" name="Content Placeholder 2"/>
          <p:cNvSpPr>
            <a:spLocks noGrp="1"/>
          </p:cNvSpPr>
          <p:nvPr>
            <p:ph idx="1"/>
          </p:nvPr>
        </p:nvSpPr>
        <p:spPr>
          <a:xfrm>
            <a:off x="677334" y="1146220"/>
            <a:ext cx="9381066" cy="4895143"/>
          </a:xfrm>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a:p>
          <a:p>
            <a:pPr>
              <a:lnSpc>
                <a:spcPct val="150000"/>
              </a:lnSpc>
            </a:pPr>
            <a:r>
              <a:rPr lang="en-US" dirty="0" smtClean="0"/>
              <a:t>Here Admin can create location seats and generate QR Code for the end users.</a:t>
            </a:r>
          </a:p>
          <a:p>
            <a:pPr>
              <a:lnSpc>
                <a:spcPct val="150000"/>
              </a:lnSpc>
            </a:pPr>
            <a:r>
              <a:rPr lang="en-US" dirty="0" smtClean="0"/>
              <a:t>This QR code can download and take print out to paste in End user’s location.</a:t>
            </a:r>
          </a:p>
          <a:p>
            <a:pPr>
              <a:lnSpc>
                <a:spcPct val="150000"/>
              </a:lnSpc>
            </a:pPr>
            <a:r>
              <a:rPr lang="en-US" dirty="0" smtClean="0"/>
              <a:t>Admin can do edit or delete the location seats.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146220"/>
            <a:ext cx="4662556" cy="25628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173" y="1146219"/>
            <a:ext cx="4642228" cy="2562896"/>
          </a:xfrm>
          <a:prstGeom prst="rect">
            <a:avLst/>
          </a:prstGeom>
        </p:spPr>
      </p:pic>
    </p:spTree>
    <p:extLst>
      <p:ext uri="{BB962C8B-B14F-4D97-AF65-F5344CB8AC3E}">
        <p14:creationId xmlns:p14="http://schemas.microsoft.com/office/powerpoint/2010/main" val="2568812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30391"/>
            <a:ext cx="8596668" cy="601014"/>
          </a:xfrm>
        </p:spPr>
        <p:txBody>
          <a:bodyPr>
            <a:normAutofit fontScale="90000"/>
          </a:bodyPr>
          <a:lstStyle/>
          <a:p>
            <a:r>
              <a:rPr lang="en-US" dirty="0" smtClean="0"/>
              <a:t>Cafe </a:t>
            </a:r>
            <a:r>
              <a:rPr lang="en-US" dirty="0" smtClean="0"/>
              <a:t>Items (Admin’s Screen)</a:t>
            </a:r>
            <a:endParaRPr lang="en-IN" dirty="0"/>
          </a:p>
        </p:txBody>
      </p:sp>
      <p:sp>
        <p:nvSpPr>
          <p:cNvPr id="3" name="Content Placeholder 2"/>
          <p:cNvSpPr>
            <a:spLocks noGrp="1"/>
          </p:cNvSpPr>
          <p:nvPr>
            <p:ph idx="1"/>
          </p:nvPr>
        </p:nvSpPr>
        <p:spPr>
          <a:xfrm>
            <a:off x="677334" y="1131405"/>
            <a:ext cx="9175004" cy="5320910"/>
          </a:xfrm>
        </p:spPr>
        <p:txBody>
          <a:bodyPr>
            <a:normAutofit/>
          </a:bodyPr>
          <a:lstStyle/>
          <a:p>
            <a:pPr>
              <a:lnSpc>
                <a:spcPct val="150000"/>
              </a:lnSpc>
            </a:pPr>
            <a:endParaRPr lang="en-US" dirty="0" smtClean="0"/>
          </a:p>
          <a:p>
            <a:pPr>
              <a:lnSpc>
                <a:spcPct val="150000"/>
              </a:lnSpc>
            </a:pPr>
            <a:endParaRPr lang="en-US" dirty="0"/>
          </a:p>
          <a:p>
            <a:pPr>
              <a:lnSpc>
                <a:spcPct val="150000"/>
              </a:lnSpc>
            </a:pPr>
            <a:endParaRPr lang="en-US" dirty="0" smtClean="0"/>
          </a:p>
          <a:p>
            <a:pPr marL="0" indent="0">
              <a:lnSpc>
                <a:spcPct val="150000"/>
              </a:lnSpc>
              <a:buNone/>
            </a:pPr>
            <a:endParaRPr lang="en-US" dirty="0" smtClean="0"/>
          </a:p>
          <a:p>
            <a:pPr>
              <a:lnSpc>
                <a:spcPct val="150000"/>
              </a:lnSpc>
            </a:pPr>
            <a:r>
              <a:rPr lang="en-US" sz="1900" dirty="0" smtClean="0"/>
              <a:t>This is an Items management page, here admin can add </a:t>
            </a:r>
            <a:r>
              <a:rPr lang="en-US" sz="1900" dirty="0" smtClean="0"/>
              <a:t>available items in cafeteria.</a:t>
            </a:r>
            <a:endParaRPr lang="en-US" sz="1900" dirty="0" smtClean="0"/>
          </a:p>
          <a:p>
            <a:pPr>
              <a:lnSpc>
                <a:spcPct val="150000"/>
              </a:lnSpc>
            </a:pPr>
            <a:r>
              <a:rPr lang="en-US" sz="1900" dirty="0" smtClean="0"/>
              <a:t>An Admin can add items with item’s </a:t>
            </a:r>
            <a:r>
              <a:rPr lang="en-US" sz="1900" dirty="0" smtClean="0"/>
              <a:t>name, image</a:t>
            </a:r>
            <a:r>
              <a:rPr lang="en-US" sz="1900" dirty="0" smtClean="0"/>
              <a:t>, description, preference, </a:t>
            </a:r>
            <a:r>
              <a:rPr lang="en-US" sz="1900" dirty="0" smtClean="0"/>
              <a:t>amount and </a:t>
            </a:r>
            <a:r>
              <a:rPr lang="en-US" sz="1900" dirty="0" smtClean="0"/>
              <a:t>status whether it is available or not</a:t>
            </a:r>
            <a:r>
              <a:rPr lang="en-US" sz="1900" dirty="0" smtClean="0"/>
              <a:t>.</a:t>
            </a:r>
          </a:p>
          <a:p>
            <a:pPr>
              <a:lnSpc>
                <a:spcPct val="150000"/>
              </a:lnSpc>
            </a:pPr>
            <a:r>
              <a:rPr lang="en-US" sz="1900" dirty="0" smtClean="0"/>
              <a:t>Admin can edit and update items to change any fields in the list, even he can delete the items.</a:t>
            </a:r>
          </a:p>
          <a:p>
            <a:pPr>
              <a:lnSpc>
                <a:spcPct val="150000"/>
              </a:lnSpc>
            </a:pPr>
            <a:endParaRPr lang="en-US" sz="19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10" y="1131405"/>
            <a:ext cx="4535826" cy="219134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020" y="1131405"/>
            <a:ext cx="4501318" cy="2191344"/>
          </a:xfrm>
          <a:prstGeom prst="rect">
            <a:avLst/>
          </a:prstGeom>
        </p:spPr>
      </p:pic>
    </p:spTree>
    <p:extLst>
      <p:ext uri="{BB962C8B-B14F-4D97-AF65-F5344CB8AC3E}">
        <p14:creationId xmlns:p14="http://schemas.microsoft.com/office/powerpoint/2010/main" val="402686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3386"/>
            <a:ext cx="8724243" cy="575256"/>
          </a:xfrm>
        </p:spPr>
        <p:txBody>
          <a:bodyPr>
            <a:normAutofit fontScale="90000"/>
          </a:bodyPr>
          <a:lstStyle/>
          <a:p>
            <a:r>
              <a:rPr lang="en-US" dirty="0" smtClean="0"/>
              <a:t>Benefits and Advantages of Cafe4x application</a:t>
            </a:r>
            <a:endParaRPr lang="en-IN" dirty="0"/>
          </a:p>
        </p:txBody>
      </p:sp>
      <p:sp>
        <p:nvSpPr>
          <p:cNvPr id="3" name="Content Placeholder 2"/>
          <p:cNvSpPr>
            <a:spLocks noGrp="1"/>
          </p:cNvSpPr>
          <p:nvPr>
            <p:ph idx="1"/>
          </p:nvPr>
        </p:nvSpPr>
        <p:spPr>
          <a:xfrm>
            <a:off x="677334" y="888641"/>
            <a:ext cx="8724242" cy="5460643"/>
          </a:xfrm>
        </p:spPr>
        <p:txBody>
          <a:bodyPr>
            <a:normAutofit/>
          </a:bodyPr>
          <a:lstStyle/>
          <a:p>
            <a:pPr>
              <a:lnSpc>
                <a:spcPct val="150000"/>
              </a:lnSpc>
            </a:pPr>
            <a:r>
              <a:rPr lang="en-IN" dirty="0"/>
              <a:t>Efficiency and Time Savings</a:t>
            </a:r>
            <a:r>
              <a:rPr lang="en-IN" dirty="0" smtClean="0"/>
              <a:t>:</a:t>
            </a:r>
          </a:p>
          <a:p>
            <a:pPr lvl="1" indent="-342900">
              <a:lnSpc>
                <a:spcPct val="150000"/>
              </a:lnSpc>
              <a:buFont typeface="+mj-lt"/>
              <a:buAutoNum type="arabicPeriod"/>
            </a:pPr>
            <a:r>
              <a:rPr lang="en-IN" dirty="0"/>
              <a:t>Streamlined ordering process reduces wait times</a:t>
            </a:r>
            <a:r>
              <a:rPr lang="en-IN" dirty="0" smtClean="0"/>
              <a:t>.</a:t>
            </a:r>
          </a:p>
          <a:p>
            <a:pPr lvl="1" indent="-342900">
              <a:lnSpc>
                <a:spcPct val="150000"/>
              </a:lnSpc>
              <a:buFont typeface="+mj-lt"/>
              <a:buAutoNum type="arabicPeriod"/>
            </a:pPr>
            <a:r>
              <a:rPr lang="en-IN" dirty="0"/>
              <a:t>Pre-ordering and scheduling feature saves time during busy periods</a:t>
            </a:r>
            <a:r>
              <a:rPr lang="en-IN" dirty="0" smtClean="0"/>
              <a:t>.</a:t>
            </a:r>
          </a:p>
          <a:p>
            <a:pPr lvl="1" indent="-342900">
              <a:lnSpc>
                <a:spcPct val="150000"/>
              </a:lnSpc>
              <a:buFont typeface="+mj-lt"/>
              <a:buAutoNum type="arabicPeriod"/>
            </a:pPr>
            <a:r>
              <a:rPr lang="en-IN" dirty="0"/>
              <a:t>Integrated payment options facilitate quicker transactions</a:t>
            </a:r>
            <a:r>
              <a:rPr lang="en-IN" dirty="0" smtClean="0"/>
              <a:t>.</a:t>
            </a:r>
          </a:p>
          <a:p>
            <a:pPr>
              <a:lnSpc>
                <a:spcPct val="150000"/>
              </a:lnSpc>
            </a:pPr>
            <a:r>
              <a:rPr lang="en-IN" dirty="0"/>
              <a:t>Improved Customer </a:t>
            </a:r>
            <a:r>
              <a:rPr lang="en-IN" dirty="0" smtClean="0"/>
              <a:t>Experience:</a:t>
            </a:r>
          </a:p>
          <a:p>
            <a:pPr lvl="1" indent="-342900">
              <a:lnSpc>
                <a:spcPct val="150000"/>
              </a:lnSpc>
              <a:buFont typeface="+mj-lt"/>
              <a:buAutoNum type="arabicPeriod"/>
            </a:pPr>
            <a:r>
              <a:rPr lang="en-IN" dirty="0"/>
              <a:t>User-friendly interface enhances ease of ordering</a:t>
            </a:r>
            <a:r>
              <a:rPr lang="en-IN" dirty="0" smtClean="0"/>
              <a:t>.</a:t>
            </a:r>
          </a:p>
          <a:p>
            <a:pPr lvl="1" indent="-342900">
              <a:lnSpc>
                <a:spcPct val="150000"/>
              </a:lnSpc>
              <a:buFont typeface="+mj-lt"/>
              <a:buAutoNum type="arabicPeriod"/>
            </a:pPr>
            <a:r>
              <a:rPr lang="en-IN" dirty="0"/>
              <a:t>Customizable preferences cater to individual dietary needs</a:t>
            </a:r>
            <a:r>
              <a:rPr lang="en-IN" dirty="0" smtClean="0"/>
              <a:t>.</a:t>
            </a:r>
          </a:p>
          <a:p>
            <a:pPr>
              <a:lnSpc>
                <a:spcPct val="150000"/>
              </a:lnSpc>
            </a:pPr>
            <a:r>
              <a:rPr lang="en-IN" dirty="0" smtClean="0"/>
              <a:t>Cost Savings and Revenue Generation:</a:t>
            </a:r>
          </a:p>
          <a:p>
            <a:pPr lvl="1" indent="-342900">
              <a:lnSpc>
                <a:spcPct val="150000"/>
              </a:lnSpc>
              <a:buFont typeface="+mj-lt"/>
              <a:buAutoNum type="arabicPeriod"/>
            </a:pPr>
            <a:r>
              <a:rPr lang="en-IN" dirty="0"/>
              <a:t>Reduced </a:t>
            </a:r>
            <a:r>
              <a:rPr lang="en-IN" dirty="0" smtClean="0"/>
              <a:t>labour </a:t>
            </a:r>
            <a:r>
              <a:rPr lang="en-IN" dirty="0"/>
              <a:t>costs through efficient ordering and payment processes</a:t>
            </a:r>
            <a:r>
              <a:rPr lang="en-IN" dirty="0" smtClean="0"/>
              <a:t>.</a:t>
            </a:r>
          </a:p>
          <a:p>
            <a:pPr lvl="1" indent="-342900">
              <a:lnSpc>
                <a:spcPct val="150000"/>
              </a:lnSpc>
              <a:buFont typeface="+mj-lt"/>
              <a:buAutoNum type="arabicPeriod"/>
            </a:pPr>
            <a:r>
              <a:rPr lang="en-IN" dirty="0"/>
              <a:t>Streamlined operations allow cafeteria staff to focus more on food preparation and </a:t>
            </a:r>
            <a:r>
              <a:rPr lang="en-IN" dirty="0" smtClean="0"/>
              <a:t>beverage </a:t>
            </a:r>
            <a:r>
              <a:rPr lang="en-IN" dirty="0"/>
              <a:t>service rather than order taking and payment processing</a:t>
            </a:r>
            <a:r>
              <a:rPr lang="en-IN" dirty="0" smtClean="0"/>
              <a:t>.</a:t>
            </a:r>
          </a:p>
        </p:txBody>
      </p:sp>
    </p:spTree>
    <p:extLst>
      <p:ext uri="{BB962C8B-B14F-4D97-AF65-F5344CB8AC3E}">
        <p14:creationId xmlns:p14="http://schemas.microsoft.com/office/powerpoint/2010/main" val="2737311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592428"/>
            <a:ext cx="8596668" cy="5666703"/>
          </a:xfrm>
        </p:spPr>
        <p:txBody>
          <a:bodyPr/>
          <a:lstStyle/>
          <a:p>
            <a:pPr>
              <a:lnSpc>
                <a:spcPct val="150000"/>
              </a:lnSpc>
            </a:pPr>
            <a:r>
              <a:rPr lang="en-IN" dirty="0"/>
              <a:t>Staff Productivity and Satisfaction</a:t>
            </a:r>
            <a:r>
              <a:rPr lang="en-IN" dirty="0" smtClean="0"/>
              <a:t>:</a:t>
            </a:r>
          </a:p>
          <a:p>
            <a:pPr lvl="1" indent="-342900">
              <a:lnSpc>
                <a:spcPct val="150000"/>
              </a:lnSpc>
              <a:buFont typeface="+mj-lt"/>
              <a:buAutoNum type="arabicPeriod"/>
            </a:pPr>
            <a:r>
              <a:rPr lang="en-IN" dirty="0"/>
              <a:t>Clear communication channels between kitchen and front-of-house staff</a:t>
            </a:r>
            <a:r>
              <a:rPr lang="en-IN" dirty="0" smtClean="0"/>
              <a:t>.</a:t>
            </a:r>
          </a:p>
          <a:p>
            <a:pPr lvl="1" indent="-342900">
              <a:lnSpc>
                <a:spcPct val="150000"/>
              </a:lnSpc>
              <a:buFont typeface="+mj-lt"/>
              <a:buAutoNum type="arabicPeriod"/>
            </a:pPr>
            <a:r>
              <a:rPr lang="en-IN" dirty="0"/>
              <a:t>Reduced errors in order </a:t>
            </a:r>
            <a:r>
              <a:rPr lang="en-IN" dirty="0" smtClean="0"/>
              <a:t>fulfilment </a:t>
            </a:r>
            <a:r>
              <a:rPr lang="en-IN" dirty="0"/>
              <a:t>improve staff efficiency and morale</a:t>
            </a:r>
            <a:r>
              <a:rPr lang="en-IN" dirty="0" smtClean="0"/>
              <a:t>.</a:t>
            </a:r>
          </a:p>
          <a:p>
            <a:pPr>
              <a:lnSpc>
                <a:spcPct val="150000"/>
              </a:lnSpc>
            </a:pPr>
            <a:r>
              <a:rPr lang="en-IN" dirty="0" smtClean="0"/>
              <a:t>Scalability </a:t>
            </a:r>
            <a:r>
              <a:rPr lang="en-IN" dirty="0"/>
              <a:t>and Adaptability</a:t>
            </a:r>
            <a:r>
              <a:rPr lang="en-IN" dirty="0" smtClean="0"/>
              <a:t>:</a:t>
            </a:r>
          </a:p>
          <a:p>
            <a:pPr lvl="1" indent="-342900">
              <a:lnSpc>
                <a:spcPct val="150000"/>
              </a:lnSpc>
              <a:buFont typeface="+mj-lt"/>
              <a:buAutoNum type="arabicPeriod"/>
            </a:pPr>
            <a:r>
              <a:rPr lang="en-IN" dirty="0"/>
              <a:t>Cloud-based architecture supports scalability as your cafeteria grows</a:t>
            </a:r>
            <a:r>
              <a:rPr lang="en-IN" dirty="0" smtClean="0"/>
              <a:t>.</a:t>
            </a:r>
          </a:p>
          <a:p>
            <a:pPr lvl="1" indent="-342900">
              <a:lnSpc>
                <a:spcPct val="150000"/>
              </a:lnSpc>
              <a:buFont typeface="+mj-lt"/>
              <a:buAutoNum type="arabicPeriod"/>
            </a:pPr>
            <a:r>
              <a:rPr lang="en-IN" dirty="0"/>
              <a:t>Flexible customization options adapt to changing business needs</a:t>
            </a:r>
            <a:r>
              <a:rPr lang="en-IN" dirty="0" smtClean="0"/>
              <a:t>.</a:t>
            </a:r>
          </a:p>
          <a:p>
            <a:pPr>
              <a:lnSpc>
                <a:spcPct val="150000"/>
              </a:lnSpc>
            </a:pPr>
            <a:r>
              <a:rPr lang="en-IN" dirty="0"/>
              <a:t>Compliance and Safety</a:t>
            </a:r>
            <a:r>
              <a:rPr lang="en-IN" dirty="0" smtClean="0"/>
              <a:t>:</a:t>
            </a:r>
          </a:p>
          <a:p>
            <a:pPr lvl="1" indent="-342900">
              <a:lnSpc>
                <a:spcPct val="150000"/>
              </a:lnSpc>
              <a:buFont typeface="+mj-lt"/>
              <a:buAutoNum type="arabicPeriod"/>
            </a:pPr>
            <a:r>
              <a:rPr lang="en-IN" dirty="0"/>
              <a:t>Compliance with food safety regulations through digital record-keeping</a:t>
            </a:r>
            <a:r>
              <a:rPr lang="en-IN" dirty="0" smtClean="0"/>
              <a:t>.</a:t>
            </a:r>
          </a:p>
          <a:p>
            <a:pPr lvl="1" indent="-342900">
              <a:lnSpc>
                <a:spcPct val="150000"/>
              </a:lnSpc>
              <a:buFont typeface="+mj-lt"/>
              <a:buAutoNum type="arabicPeriod"/>
            </a:pPr>
            <a:r>
              <a:rPr lang="en-IN" dirty="0"/>
              <a:t>Audit trails for transparency and accountability.</a:t>
            </a:r>
            <a:endParaRPr lang="en-IN" dirty="0" smtClean="0"/>
          </a:p>
          <a:p>
            <a:pPr lvl="1" indent="-342900">
              <a:buFont typeface="+mj-lt"/>
              <a:buAutoNum type="arabicPeriod"/>
            </a:pPr>
            <a:endParaRPr lang="en-IN" dirty="0"/>
          </a:p>
        </p:txBody>
      </p:sp>
    </p:spTree>
    <p:extLst>
      <p:ext uri="{BB962C8B-B14F-4D97-AF65-F5344CB8AC3E}">
        <p14:creationId xmlns:p14="http://schemas.microsoft.com/office/powerpoint/2010/main" val="1075647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87629"/>
            <a:ext cx="8596668" cy="691166"/>
          </a:xfrm>
        </p:spPr>
        <p:txBody>
          <a:bodyPr/>
          <a:lstStyle/>
          <a:p>
            <a:r>
              <a:rPr lang="en-IN" dirty="0"/>
              <a:t>Market Opportunity</a:t>
            </a:r>
          </a:p>
        </p:txBody>
      </p:sp>
      <p:sp>
        <p:nvSpPr>
          <p:cNvPr id="3" name="Content Placeholder 2"/>
          <p:cNvSpPr>
            <a:spLocks noGrp="1"/>
          </p:cNvSpPr>
          <p:nvPr>
            <p:ph idx="1"/>
          </p:nvPr>
        </p:nvSpPr>
        <p:spPr>
          <a:xfrm>
            <a:off x="677333" y="978795"/>
            <a:ext cx="9097731" cy="5499278"/>
          </a:xfrm>
        </p:spPr>
        <p:txBody>
          <a:bodyPr>
            <a:normAutofit/>
          </a:bodyPr>
          <a:lstStyle/>
          <a:p>
            <a:pPr marL="0" indent="0">
              <a:lnSpc>
                <a:spcPct val="150000"/>
              </a:lnSpc>
              <a:buNone/>
            </a:pPr>
            <a:r>
              <a:rPr lang="en-IN" dirty="0"/>
              <a:t>The market potential for a cafeteria application can be substantial, driven by several factors and trends in the food service industry. </a:t>
            </a:r>
            <a:endParaRPr lang="en-IN" dirty="0" smtClean="0"/>
          </a:p>
          <a:p>
            <a:pPr>
              <a:lnSpc>
                <a:spcPct val="150000"/>
              </a:lnSpc>
            </a:pPr>
            <a:r>
              <a:rPr lang="en-IN" dirty="0"/>
              <a:t>Growing Demand for Efficiency and Convenience</a:t>
            </a:r>
            <a:r>
              <a:rPr lang="en-IN" dirty="0" smtClean="0"/>
              <a:t>:</a:t>
            </a:r>
          </a:p>
          <a:p>
            <a:pPr lvl="1" indent="-342900">
              <a:lnSpc>
                <a:spcPct val="150000"/>
              </a:lnSpc>
              <a:buFont typeface="+mj-lt"/>
              <a:buAutoNum type="arabicPeriod"/>
            </a:pPr>
            <a:r>
              <a:rPr lang="en-IN" b="1" dirty="0"/>
              <a:t>Corporate Cafeterias:</a:t>
            </a:r>
            <a:r>
              <a:rPr lang="en-IN" dirty="0"/>
              <a:t> Many companies are looking for ways to improve efficiency and streamline cafeteria operations to cater to employees' needs quickly and conveniently</a:t>
            </a:r>
            <a:r>
              <a:rPr lang="en-IN" dirty="0" smtClean="0"/>
              <a:t>.</a:t>
            </a:r>
          </a:p>
          <a:p>
            <a:pPr lvl="1" indent="-342900">
              <a:lnSpc>
                <a:spcPct val="150000"/>
              </a:lnSpc>
              <a:buFont typeface="+mj-lt"/>
              <a:buAutoNum type="arabicPeriod"/>
            </a:pPr>
            <a:r>
              <a:rPr lang="en-IN" b="1" dirty="0"/>
              <a:t>Educational Institutions:</a:t>
            </a:r>
            <a:r>
              <a:rPr lang="en-IN" dirty="0"/>
              <a:t> Schools and universities often seek solutions to manage large volumes of students efficiently during meal times</a:t>
            </a:r>
            <a:r>
              <a:rPr lang="en-IN" dirty="0" smtClean="0"/>
              <a:t>.</a:t>
            </a:r>
          </a:p>
          <a:p>
            <a:pPr lvl="1" indent="-342900">
              <a:lnSpc>
                <a:spcPct val="150000"/>
              </a:lnSpc>
              <a:buFont typeface="+mj-lt"/>
              <a:buAutoNum type="arabicPeriod"/>
            </a:pPr>
            <a:r>
              <a:rPr lang="en-IN" b="1" dirty="0"/>
              <a:t>Healthcare Facilities:</a:t>
            </a:r>
            <a:r>
              <a:rPr lang="en-IN" dirty="0"/>
              <a:t> Hospitals and healthcare facilities require efficient dining solutions to serve patients, visitors, and staff</a:t>
            </a:r>
            <a:r>
              <a:rPr lang="en-IN" dirty="0" smtClean="0"/>
              <a:t>.</a:t>
            </a:r>
          </a:p>
          <a:p>
            <a:pPr>
              <a:lnSpc>
                <a:spcPct val="150000"/>
              </a:lnSpc>
            </a:pPr>
            <a:r>
              <a:rPr lang="en-IN" dirty="0" smtClean="0"/>
              <a:t>Shift Towards Digital Solutions:</a:t>
            </a:r>
          </a:p>
          <a:p>
            <a:pPr lvl="1" indent="-342900">
              <a:lnSpc>
                <a:spcPct val="150000"/>
              </a:lnSpc>
              <a:buFont typeface="+mj-lt"/>
              <a:buAutoNum type="arabicPeriod"/>
            </a:pPr>
            <a:r>
              <a:rPr lang="en-IN" dirty="0" smtClean="0"/>
              <a:t>There is an increasing adoption of digital and mobile solutions across various industries, including food service.</a:t>
            </a:r>
          </a:p>
        </p:txBody>
      </p:sp>
    </p:spTree>
    <p:extLst>
      <p:ext uri="{BB962C8B-B14F-4D97-AF65-F5344CB8AC3E}">
        <p14:creationId xmlns:p14="http://schemas.microsoft.com/office/powerpoint/2010/main" val="289714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515155"/>
            <a:ext cx="9033336" cy="5834130"/>
          </a:xfrm>
        </p:spPr>
        <p:txBody>
          <a:bodyPr/>
          <a:lstStyle/>
          <a:p>
            <a:pPr lvl="1" indent="-342900">
              <a:lnSpc>
                <a:spcPct val="150000"/>
              </a:lnSpc>
              <a:buFont typeface="+mj-lt"/>
              <a:buAutoNum type="arabicPeriod" startAt="2"/>
            </a:pPr>
            <a:r>
              <a:rPr lang="en-IN" dirty="0"/>
              <a:t>Employees, students, and visitors expect modern, convenient ways to order and pay for meals</a:t>
            </a:r>
            <a:r>
              <a:rPr lang="en-IN" dirty="0" smtClean="0"/>
              <a:t>.</a:t>
            </a:r>
          </a:p>
          <a:p>
            <a:pPr>
              <a:lnSpc>
                <a:spcPct val="150000"/>
              </a:lnSpc>
            </a:pPr>
            <a:r>
              <a:rPr lang="en-IN" dirty="0"/>
              <a:t>Focus on Health and Safety</a:t>
            </a:r>
            <a:r>
              <a:rPr lang="en-IN" dirty="0" smtClean="0"/>
              <a:t>:</a:t>
            </a:r>
          </a:p>
          <a:p>
            <a:pPr lvl="1" indent="-342900">
              <a:lnSpc>
                <a:spcPct val="150000"/>
              </a:lnSpc>
              <a:buFont typeface="+mj-lt"/>
              <a:buAutoNum type="arabicPeriod"/>
            </a:pPr>
            <a:r>
              <a:rPr lang="en-IN" dirty="0"/>
              <a:t>Digital menu management and ordering reduce physical contact and enhance food safety practices</a:t>
            </a:r>
            <a:r>
              <a:rPr lang="en-IN" dirty="0" smtClean="0"/>
              <a:t>.</a:t>
            </a:r>
          </a:p>
          <a:p>
            <a:pPr lvl="1" indent="-342900">
              <a:lnSpc>
                <a:spcPct val="150000"/>
              </a:lnSpc>
              <a:buFont typeface="+mj-lt"/>
              <a:buAutoNum type="arabicPeriod"/>
            </a:pPr>
            <a:r>
              <a:rPr lang="en-IN" dirty="0"/>
              <a:t>Compliance with health regulations and allergen management are critical features that appeal to health-conscious </a:t>
            </a:r>
            <a:r>
              <a:rPr lang="en-IN" dirty="0" smtClean="0"/>
              <a:t>persons.</a:t>
            </a:r>
          </a:p>
          <a:p>
            <a:pPr>
              <a:lnSpc>
                <a:spcPct val="150000"/>
              </a:lnSpc>
            </a:pPr>
            <a:r>
              <a:rPr lang="en-IN" dirty="0"/>
              <a:t>Market Size and Growth</a:t>
            </a:r>
            <a:r>
              <a:rPr lang="en-IN" dirty="0" smtClean="0"/>
              <a:t>:</a:t>
            </a:r>
          </a:p>
          <a:p>
            <a:pPr lvl="1" indent="-342900">
              <a:lnSpc>
                <a:spcPct val="150000"/>
              </a:lnSpc>
              <a:buFont typeface="+mj-lt"/>
              <a:buAutoNum type="arabicPeriod"/>
            </a:pPr>
            <a:r>
              <a:rPr lang="en-IN" dirty="0"/>
              <a:t>The food service industry continues to grow globally, with an increasing emphasis on technology-driven solutions to improve </a:t>
            </a:r>
            <a:r>
              <a:rPr lang="en-IN" dirty="0" smtClean="0"/>
              <a:t>user experience </a:t>
            </a:r>
            <a:r>
              <a:rPr lang="en-IN" dirty="0"/>
              <a:t>and operational efficiency</a:t>
            </a:r>
            <a:r>
              <a:rPr lang="en-IN" dirty="0" smtClean="0"/>
              <a:t>.</a:t>
            </a:r>
          </a:p>
          <a:p>
            <a:pPr lvl="1" indent="-342900">
              <a:lnSpc>
                <a:spcPct val="150000"/>
              </a:lnSpc>
              <a:buFont typeface="+mj-lt"/>
              <a:buAutoNum type="arabicPeriod"/>
            </a:pPr>
            <a:r>
              <a:rPr lang="en-IN" dirty="0"/>
              <a:t>Market research indicates a growing demand for digital solutions in food service, making it an opportune time to introduce </a:t>
            </a:r>
            <a:r>
              <a:rPr lang="en-IN" dirty="0" smtClean="0"/>
              <a:t>our Cafe4x </a:t>
            </a:r>
            <a:r>
              <a:rPr lang="en-IN" dirty="0"/>
              <a:t>application</a:t>
            </a:r>
            <a:r>
              <a:rPr lang="en-IN" dirty="0" smtClean="0"/>
              <a:t>.</a:t>
            </a:r>
            <a:endParaRPr lang="en-IN" dirty="0"/>
          </a:p>
          <a:p>
            <a:pPr lvl="1" indent="-342900">
              <a:buFont typeface="+mj-lt"/>
              <a:buAutoNum type="arabicPeriod" startAt="2"/>
            </a:pPr>
            <a:endParaRPr lang="en-IN" dirty="0"/>
          </a:p>
        </p:txBody>
      </p:sp>
    </p:spTree>
    <p:extLst>
      <p:ext uri="{BB962C8B-B14F-4D97-AF65-F5344CB8AC3E}">
        <p14:creationId xmlns:p14="http://schemas.microsoft.com/office/powerpoint/2010/main" val="406778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13893"/>
          </a:xfrm>
        </p:spPr>
        <p:txBody>
          <a:bodyPr>
            <a:normAutofit fontScale="90000"/>
          </a:bodyPr>
          <a:lstStyle/>
          <a:p>
            <a:r>
              <a:rPr lang="en-US" dirty="0" smtClean="0"/>
              <a:t>Conclusion</a:t>
            </a:r>
            <a:endParaRPr lang="en-IN" dirty="0"/>
          </a:p>
        </p:txBody>
      </p:sp>
      <p:sp>
        <p:nvSpPr>
          <p:cNvPr id="3" name="Content Placeholder 2"/>
          <p:cNvSpPr>
            <a:spLocks noGrp="1"/>
          </p:cNvSpPr>
          <p:nvPr>
            <p:ph idx="1"/>
          </p:nvPr>
        </p:nvSpPr>
        <p:spPr>
          <a:xfrm>
            <a:off x="677334" y="1223493"/>
            <a:ext cx="8596668" cy="4817869"/>
          </a:xfrm>
        </p:spPr>
        <p:txBody>
          <a:bodyPr/>
          <a:lstStyle/>
          <a:p>
            <a:pPr>
              <a:lnSpc>
                <a:spcPct val="150000"/>
              </a:lnSpc>
            </a:pPr>
            <a:r>
              <a:rPr lang="en-IN" dirty="0" smtClean="0"/>
              <a:t>Our Cafe4x </a:t>
            </a:r>
            <a:r>
              <a:rPr lang="en-IN" dirty="0"/>
              <a:t>application represents a significant leap forward in enhancing the dining experience for both </a:t>
            </a:r>
            <a:r>
              <a:rPr lang="en-IN" dirty="0" smtClean="0"/>
              <a:t>employee and guest alike.</a:t>
            </a:r>
          </a:p>
          <a:p>
            <a:pPr>
              <a:lnSpc>
                <a:spcPct val="150000"/>
              </a:lnSpc>
            </a:pPr>
            <a:r>
              <a:rPr lang="en-IN" dirty="0" smtClean="0"/>
              <a:t>Our </a:t>
            </a:r>
            <a:r>
              <a:rPr lang="en-IN" dirty="0"/>
              <a:t>goal is to transform the way cafeterias function by </a:t>
            </a:r>
            <a:r>
              <a:rPr lang="en-IN" dirty="0" smtClean="0"/>
              <a:t>simplifying </a:t>
            </a:r>
            <a:r>
              <a:rPr lang="en-IN" dirty="0"/>
              <a:t>ordering processes, enhancing menu management, and promoting smooth communication</a:t>
            </a:r>
            <a:r>
              <a:rPr lang="en-IN" dirty="0" smtClean="0"/>
              <a:t>.</a:t>
            </a:r>
          </a:p>
          <a:p>
            <a:pPr>
              <a:lnSpc>
                <a:spcPct val="150000"/>
              </a:lnSpc>
            </a:pPr>
            <a:r>
              <a:rPr lang="en-IN" dirty="0"/>
              <a:t>We are excited about the possibilities this innovation brings and look forward to partnering with you to create smarter, more efficient cafeteria environments. Thank you for your attention and we welcome any questions you may have.</a:t>
            </a:r>
          </a:p>
        </p:txBody>
      </p:sp>
    </p:spTree>
    <p:extLst>
      <p:ext uri="{BB962C8B-B14F-4D97-AF65-F5344CB8AC3E}">
        <p14:creationId xmlns:p14="http://schemas.microsoft.com/office/powerpoint/2010/main" val="46502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212" y="479181"/>
            <a:ext cx="8596668" cy="1092042"/>
          </a:xfrm>
        </p:spPr>
        <p:txBody>
          <a:bodyPr/>
          <a:lstStyle/>
          <a:p>
            <a:r>
              <a:rPr lang="en-US" dirty="0" smtClean="0"/>
              <a:t>Introduction</a:t>
            </a:r>
            <a:endParaRPr lang="en-IN" dirty="0"/>
          </a:p>
        </p:txBody>
      </p:sp>
      <p:sp>
        <p:nvSpPr>
          <p:cNvPr id="3" name="Content Placeholder 2"/>
          <p:cNvSpPr>
            <a:spLocks noGrp="1"/>
          </p:cNvSpPr>
          <p:nvPr>
            <p:ph idx="1"/>
          </p:nvPr>
        </p:nvSpPr>
        <p:spPr>
          <a:xfrm>
            <a:off x="548545" y="1799981"/>
            <a:ext cx="8596668" cy="4137180"/>
          </a:xfrm>
        </p:spPr>
        <p:txBody>
          <a:bodyPr>
            <a:normAutofit lnSpcReduction="10000"/>
          </a:bodyPr>
          <a:lstStyle/>
          <a:p>
            <a:pPr>
              <a:lnSpc>
                <a:spcPct val="150000"/>
              </a:lnSpc>
            </a:pPr>
            <a:r>
              <a:rPr lang="en-IN" dirty="0"/>
              <a:t>Cafe4x helps the Organizations to Manage the Food &amp; Beverage services in the large offices and working spaces. </a:t>
            </a:r>
          </a:p>
          <a:p>
            <a:pPr>
              <a:lnSpc>
                <a:spcPct val="150000"/>
              </a:lnSpc>
            </a:pPr>
            <a:r>
              <a:rPr lang="en-IN" dirty="0"/>
              <a:t>Users can browse the menu by scanning the QR, place orders, and customize their selections directly through their Mobile. </a:t>
            </a:r>
          </a:p>
          <a:p>
            <a:pPr>
              <a:lnSpc>
                <a:spcPct val="150000"/>
              </a:lnSpc>
            </a:pPr>
            <a:r>
              <a:rPr lang="en-IN" dirty="0"/>
              <a:t>It streamlines the ordering process, reducing wait times and improving customer satisfaction. Integrated payment options allow for cashless transactions, enhancing convenience and security. </a:t>
            </a:r>
          </a:p>
          <a:p>
            <a:pPr>
              <a:lnSpc>
                <a:spcPct val="150000"/>
              </a:lnSpc>
            </a:pPr>
            <a:r>
              <a:rPr lang="en-IN" dirty="0"/>
              <a:t>This Cafe4x app can collect customer feedback and provide analytics to improve service and menu offerings over time.</a:t>
            </a:r>
          </a:p>
        </p:txBody>
      </p:sp>
    </p:spTree>
    <p:extLst>
      <p:ext uri="{BB962C8B-B14F-4D97-AF65-F5344CB8AC3E}">
        <p14:creationId xmlns:p14="http://schemas.microsoft.com/office/powerpoint/2010/main" val="2703918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030311"/>
            <a:ext cx="8596668" cy="5011052"/>
          </a:xfrm>
        </p:spPr>
        <p:txBody>
          <a:bodyPr/>
          <a:lstStyle/>
          <a:p>
            <a:pPr>
              <a:lnSpc>
                <a:spcPct val="150000"/>
              </a:lnSpc>
            </a:pPr>
            <a:r>
              <a:rPr lang="en-US" dirty="0" smtClean="0"/>
              <a:t>It serves several purpose:</a:t>
            </a:r>
          </a:p>
          <a:p>
            <a:pPr lvl="1" indent="-342900">
              <a:lnSpc>
                <a:spcPct val="150000"/>
              </a:lnSpc>
              <a:buFont typeface="+mj-lt"/>
              <a:buAutoNum type="arabicPeriod"/>
            </a:pPr>
            <a:r>
              <a:rPr lang="en-US" sz="1800" dirty="0" smtClean="0"/>
              <a:t>Ordering Convenience</a:t>
            </a:r>
          </a:p>
          <a:p>
            <a:pPr lvl="1" indent="-342900">
              <a:lnSpc>
                <a:spcPct val="150000"/>
              </a:lnSpc>
              <a:buFont typeface="+mj-lt"/>
              <a:buAutoNum type="arabicPeriod"/>
            </a:pPr>
            <a:r>
              <a:rPr lang="en-US" sz="1800" dirty="0" smtClean="0"/>
              <a:t>Menu Management</a:t>
            </a:r>
          </a:p>
          <a:p>
            <a:pPr lvl="1" indent="-342900">
              <a:lnSpc>
                <a:spcPct val="150000"/>
              </a:lnSpc>
              <a:buFont typeface="+mj-lt"/>
              <a:buAutoNum type="arabicPeriod"/>
            </a:pPr>
            <a:r>
              <a:rPr lang="en-US" sz="1800" dirty="0" smtClean="0"/>
              <a:t>Efficiency</a:t>
            </a:r>
          </a:p>
          <a:p>
            <a:pPr lvl="1" indent="-342900">
              <a:lnSpc>
                <a:spcPct val="150000"/>
              </a:lnSpc>
              <a:buFont typeface="+mj-lt"/>
              <a:buAutoNum type="arabicPeriod"/>
            </a:pPr>
            <a:r>
              <a:rPr lang="en-US" sz="1800" dirty="0" smtClean="0"/>
              <a:t>Payment Integration</a:t>
            </a:r>
          </a:p>
          <a:p>
            <a:pPr lvl="1" indent="-342900">
              <a:lnSpc>
                <a:spcPct val="150000"/>
              </a:lnSpc>
              <a:buFont typeface="+mj-lt"/>
              <a:buAutoNum type="arabicPeriod"/>
            </a:pPr>
            <a:r>
              <a:rPr lang="en-US" sz="1800" dirty="0" smtClean="0"/>
              <a:t>Feedback and Analytics</a:t>
            </a:r>
          </a:p>
          <a:p>
            <a:pPr marL="0" indent="0">
              <a:lnSpc>
                <a:spcPct val="150000"/>
              </a:lnSpc>
              <a:buNone/>
            </a:pPr>
            <a:r>
              <a:rPr lang="en-IN" dirty="0"/>
              <a:t>Overall, </a:t>
            </a:r>
            <a:r>
              <a:rPr lang="en-IN" dirty="0" smtClean="0"/>
              <a:t>our cafe4x </a:t>
            </a:r>
            <a:r>
              <a:rPr lang="en-IN" dirty="0"/>
              <a:t>application enhances the dining experience by making it more convenient, efficient, and transparent for both customers and cafeteria operators.</a:t>
            </a:r>
            <a:endParaRPr lang="en-US" dirty="0"/>
          </a:p>
          <a:p>
            <a:pPr marL="685800" lvl="1"/>
            <a:endParaRPr lang="en-US" dirty="0"/>
          </a:p>
        </p:txBody>
      </p:sp>
    </p:spTree>
    <p:extLst>
      <p:ext uri="{BB962C8B-B14F-4D97-AF65-F5344CB8AC3E}">
        <p14:creationId xmlns:p14="http://schemas.microsoft.com/office/powerpoint/2010/main" val="169069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93690"/>
            <a:ext cx="8596668" cy="704045"/>
          </a:xfrm>
        </p:spPr>
        <p:txBody>
          <a:bodyPr/>
          <a:lstStyle/>
          <a:p>
            <a:r>
              <a:rPr lang="en-US" dirty="0" smtClean="0"/>
              <a:t>QR Code Scanning (End User Screen)</a:t>
            </a:r>
            <a:endParaRPr lang="en-IN" dirty="0"/>
          </a:p>
        </p:txBody>
      </p:sp>
      <p:sp>
        <p:nvSpPr>
          <p:cNvPr id="3" name="Content Placeholder 2"/>
          <p:cNvSpPr>
            <a:spLocks noGrp="1"/>
          </p:cNvSpPr>
          <p:nvPr>
            <p:ph idx="1"/>
          </p:nvPr>
        </p:nvSpPr>
        <p:spPr>
          <a:xfrm>
            <a:off x="677333" y="1403798"/>
            <a:ext cx="8956063" cy="4726546"/>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By Scanning the QR Code, the user will get into the items list page.</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83" y="1621511"/>
            <a:ext cx="2234987" cy="223498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8806" y="1403798"/>
            <a:ext cx="1913334" cy="3226259"/>
          </a:xfrm>
          <a:prstGeom prst="rect">
            <a:avLst/>
          </a:prstGeom>
        </p:spPr>
      </p:pic>
    </p:spTree>
    <p:extLst>
      <p:ext uri="{BB962C8B-B14F-4D97-AF65-F5344CB8AC3E}">
        <p14:creationId xmlns:p14="http://schemas.microsoft.com/office/powerpoint/2010/main" val="2805191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67657"/>
          </a:xfrm>
        </p:spPr>
        <p:txBody>
          <a:bodyPr>
            <a:normAutofit fontScale="90000"/>
          </a:bodyPr>
          <a:lstStyle/>
          <a:p>
            <a:r>
              <a:rPr lang="en-US" dirty="0" smtClean="0"/>
              <a:t>Items list page (End User Screen)</a:t>
            </a:r>
            <a:br>
              <a:rPr lang="en-US" dirty="0" smtClean="0"/>
            </a:br>
            <a:endParaRPr lang="en-IN" dirty="0"/>
          </a:p>
        </p:txBody>
      </p:sp>
      <p:sp>
        <p:nvSpPr>
          <p:cNvPr id="3" name="Content Placeholder 2"/>
          <p:cNvSpPr>
            <a:spLocks noGrp="1"/>
          </p:cNvSpPr>
          <p:nvPr>
            <p:ph idx="1"/>
          </p:nvPr>
        </p:nvSpPr>
        <p:spPr>
          <a:xfrm>
            <a:off x="561218" y="1407886"/>
            <a:ext cx="9381067" cy="4949371"/>
          </a:xfrm>
        </p:spPr>
        <p:txBody>
          <a:bodyPr>
            <a:normAutofit fontScale="925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pPr>
              <a:lnSpc>
                <a:spcPct val="150000"/>
              </a:lnSpc>
            </a:pPr>
            <a:r>
              <a:rPr lang="en-US" dirty="0" smtClean="0"/>
              <a:t>This is the items list page, that the user can visible after scanning the QR code. Here, the user can select items with preferences and click send order to place the order. Also the user can edit the order and update the changes in order or place a new order.</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922" y="1407886"/>
            <a:ext cx="1869792" cy="33257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273" y="1407886"/>
            <a:ext cx="1869791" cy="332573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365" y="1407886"/>
            <a:ext cx="1869792" cy="3325738"/>
          </a:xfrm>
          <a:prstGeom prst="rect">
            <a:avLst/>
          </a:prstGeom>
        </p:spPr>
      </p:pic>
    </p:spTree>
    <p:extLst>
      <p:ext uri="{BB962C8B-B14F-4D97-AF65-F5344CB8AC3E}">
        <p14:creationId xmlns:p14="http://schemas.microsoft.com/office/powerpoint/2010/main" val="377450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313388"/>
            <a:ext cx="8596668" cy="678286"/>
          </a:xfrm>
        </p:spPr>
        <p:txBody>
          <a:bodyPr/>
          <a:lstStyle/>
          <a:p>
            <a:r>
              <a:rPr lang="en-US" dirty="0" smtClean="0"/>
              <a:t>Provider’s page (Provider’s Screen)</a:t>
            </a:r>
            <a:endParaRPr lang="en-IN" dirty="0"/>
          </a:p>
        </p:txBody>
      </p:sp>
      <p:sp>
        <p:nvSpPr>
          <p:cNvPr id="3" name="Content Placeholder 2"/>
          <p:cNvSpPr>
            <a:spLocks noGrp="1"/>
          </p:cNvSpPr>
          <p:nvPr>
            <p:ph idx="1"/>
          </p:nvPr>
        </p:nvSpPr>
        <p:spPr>
          <a:xfrm>
            <a:off x="677333" y="991674"/>
            <a:ext cx="9213641" cy="5215943"/>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a:lnSpc>
                <a:spcPct val="150000"/>
              </a:lnSpc>
            </a:pPr>
            <a:endParaRPr lang="en-US" dirty="0" smtClean="0"/>
          </a:p>
          <a:p>
            <a:pPr>
              <a:lnSpc>
                <a:spcPct val="150000"/>
              </a:lnSpc>
            </a:pPr>
            <a:r>
              <a:rPr lang="en-US" dirty="0" smtClean="0"/>
              <a:t>This is a screen get by the providers to view the pending orders from every locations with pending counts.</a:t>
            </a:r>
          </a:p>
          <a:p>
            <a:pPr>
              <a:lnSpc>
                <a:spcPct val="150000"/>
              </a:lnSpc>
            </a:pPr>
            <a:r>
              <a:rPr lang="en-US" dirty="0" smtClean="0"/>
              <a:t>Each and locations has a lists of Pending orders, Cancelled orders, Delivered orders and All orders.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616" y="991673"/>
            <a:ext cx="2367528" cy="31567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549" y="991672"/>
            <a:ext cx="2373279" cy="3164372"/>
          </a:xfrm>
          <a:prstGeom prst="rect">
            <a:avLst/>
          </a:prstGeom>
        </p:spPr>
      </p:pic>
    </p:spTree>
    <p:extLst>
      <p:ext uri="{BB962C8B-B14F-4D97-AF65-F5344CB8AC3E}">
        <p14:creationId xmlns:p14="http://schemas.microsoft.com/office/powerpoint/2010/main" val="277937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667657"/>
            <a:ext cx="8596668" cy="5642991"/>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pPr>
              <a:lnSpc>
                <a:spcPct val="150000"/>
              </a:lnSpc>
            </a:pPr>
            <a:r>
              <a:rPr lang="en-US" dirty="0" smtClean="0"/>
              <a:t>Here is the lists of orders and the over all pending orders list shown in the My Pending Orders list.</a:t>
            </a:r>
          </a:p>
          <a:p>
            <a:pPr>
              <a:lnSpc>
                <a:spcPct val="150000"/>
              </a:lnSpc>
            </a:pPr>
            <a:r>
              <a:rPr lang="en-US" dirty="0" smtClean="0"/>
              <a:t>In this page providers can cancel the orders or update the orders status as delivered after order has been delivered.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620" y="667656"/>
            <a:ext cx="2329372" cy="30800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078" y="667655"/>
            <a:ext cx="2313764" cy="308501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5049" y="667655"/>
            <a:ext cx="2321807" cy="3080097"/>
          </a:xfrm>
          <a:prstGeom prst="rect">
            <a:avLst/>
          </a:prstGeom>
        </p:spPr>
      </p:pic>
    </p:spTree>
    <p:extLst>
      <p:ext uri="{BB962C8B-B14F-4D97-AF65-F5344CB8AC3E}">
        <p14:creationId xmlns:p14="http://schemas.microsoft.com/office/powerpoint/2010/main" val="2800562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481223"/>
            <a:ext cx="8596668" cy="691166"/>
          </a:xfrm>
        </p:spPr>
        <p:txBody>
          <a:bodyPr/>
          <a:lstStyle/>
          <a:p>
            <a:r>
              <a:rPr lang="en-US" dirty="0" smtClean="0"/>
              <a:t>Login </a:t>
            </a:r>
            <a:r>
              <a:rPr lang="en-US" dirty="0" smtClean="0"/>
              <a:t>Page (Admin)</a:t>
            </a:r>
            <a:endParaRPr lang="en-IN" dirty="0"/>
          </a:p>
        </p:txBody>
      </p:sp>
      <p:sp>
        <p:nvSpPr>
          <p:cNvPr id="3" name="Content Placeholder 2"/>
          <p:cNvSpPr>
            <a:spLocks noGrp="1"/>
          </p:cNvSpPr>
          <p:nvPr>
            <p:ph idx="1"/>
          </p:nvPr>
        </p:nvSpPr>
        <p:spPr>
          <a:xfrm>
            <a:off x="677333" y="1519707"/>
            <a:ext cx="9548491" cy="4456090"/>
          </a:xfrm>
        </p:spPr>
        <p:txBody>
          <a:bodyPr>
            <a:normAutofit/>
          </a:bodyPr>
          <a:lstStyle/>
          <a:p>
            <a:pPr>
              <a:lnSpc>
                <a:spcPct val="150000"/>
              </a:lnSpc>
            </a:pPr>
            <a:endParaRPr lang="en-US" dirty="0" smtClean="0"/>
          </a:p>
          <a:p>
            <a:pPr>
              <a:lnSpc>
                <a:spcPct val="150000"/>
              </a:lnSpc>
            </a:pPr>
            <a:endParaRPr lang="en-US" dirty="0"/>
          </a:p>
          <a:p>
            <a:pPr>
              <a:lnSpc>
                <a:spcPct val="150000"/>
              </a:lnSpc>
            </a:pPr>
            <a:endParaRPr lang="en-US" dirty="0" smtClean="0"/>
          </a:p>
          <a:p>
            <a:pPr>
              <a:lnSpc>
                <a:spcPct val="150000"/>
              </a:lnSpc>
            </a:pPr>
            <a:endParaRPr lang="en-US" dirty="0" smtClean="0"/>
          </a:p>
          <a:p>
            <a:pPr>
              <a:lnSpc>
                <a:spcPct val="150000"/>
              </a:lnSpc>
            </a:pPr>
            <a:endParaRPr lang="en-US" dirty="0"/>
          </a:p>
          <a:p>
            <a:pPr marL="0" indent="0">
              <a:lnSpc>
                <a:spcPct val="150000"/>
              </a:lnSpc>
              <a:buNone/>
            </a:pPr>
            <a:endParaRPr lang="en-US" dirty="0"/>
          </a:p>
          <a:p>
            <a:pPr>
              <a:lnSpc>
                <a:spcPct val="150000"/>
              </a:lnSpc>
            </a:pPr>
            <a:endParaRPr lang="en-US" dirty="0" smtClean="0"/>
          </a:p>
          <a:p>
            <a:pPr>
              <a:lnSpc>
                <a:spcPct val="150000"/>
              </a:lnSpc>
            </a:pPr>
            <a:r>
              <a:rPr lang="en-US" dirty="0" smtClean="0"/>
              <a:t>This </a:t>
            </a:r>
            <a:r>
              <a:rPr lang="en-US" dirty="0" smtClean="0"/>
              <a:t>is the Login page of our Cafe4x application</a:t>
            </a:r>
            <a:r>
              <a:rPr lang="en-US" dirty="0" smtClean="0"/>
              <a:t>.</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1519707"/>
            <a:ext cx="6599230" cy="3283701"/>
          </a:xfrm>
          <a:prstGeom prst="rect">
            <a:avLst/>
          </a:prstGeom>
        </p:spPr>
      </p:pic>
    </p:spTree>
    <p:extLst>
      <p:ext uri="{BB962C8B-B14F-4D97-AF65-F5344CB8AC3E}">
        <p14:creationId xmlns:p14="http://schemas.microsoft.com/office/powerpoint/2010/main" val="2558996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0213" y="1181795"/>
            <a:ext cx="8596668" cy="4742487"/>
          </a:xfrm>
        </p:spPr>
        <p:txBody>
          <a:bodyPr/>
          <a:lstStyle/>
          <a:p>
            <a:pPr>
              <a:lnSpc>
                <a:spcPct val="150000"/>
              </a:lnSpc>
            </a:pPr>
            <a:r>
              <a:rPr lang="en-US" dirty="0"/>
              <a:t>A New user should Sign up here with his Organization details</a:t>
            </a:r>
            <a:endParaRPr lang="en-US" dirty="0" smtClean="0"/>
          </a:p>
          <a:p>
            <a:pPr>
              <a:lnSpc>
                <a:spcPct val="150000"/>
              </a:lnSpc>
            </a:pPr>
            <a:r>
              <a:rPr lang="en-US" dirty="0" smtClean="0"/>
              <a:t>An </a:t>
            </a:r>
            <a:r>
              <a:rPr lang="en-US" dirty="0" smtClean="0"/>
              <a:t>Existing user can Login here with username </a:t>
            </a:r>
            <a:r>
              <a:rPr lang="en-US" sz="1800" dirty="0" smtClean="0"/>
              <a:t>and password.</a:t>
            </a:r>
            <a:endParaRPr lang="en-US" dirty="0" smtClean="0"/>
          </a:p>
          <a:p>
            <a:pPr>
              <a:lnSpc>
                <a:spcPct val="150000"/>
              </a:lnSpc>
            </a:pPr>
            <a:r>
              <a:rPr lang="en-US" dirty="0" smtClean="0"/>
              <a:t>There </a:t>
            </a:r>
            <a:r>
              <a:rPr lang="en-US" dirty="0"/>
              <a:t>is only a two user type to Login as a </a:t>
            </a:r>
            <a:r>
              <a:rPr lang="en-US" dirty="0" smtClean="0"/>
              <a:t>Admin </a:t>
            </a:r>
            <a:r>
              <a:rPr lang="en-US" sz="1800" dirty="0" smtClean="0"/>
              <a:t>or </a:t>
            </a:r>
            <a:r>
              <a:rPr lang="en-US" sz="1800" dirty="0"/>
              <a:t>Provider</a:t>
            </a:r>
            <a:r>
              <a:rPr lang="en-US" sz="1800" dirty="0" smtClean="0"/>
              <a:t>.</a:t>
            </a:r>
          </a:p>
          <a:p>
            <a:pPr>
              <a:lnSpc>
                <a:spcPct val="150000"/>
              </a:lnSpc>
            </a:pPr>
            <a:r>
              <a:rPr lang="en-US" dirty="0" smtClean="0"/>
              <a:t>Admin has a different screen from provider’s screen to administrate the app access to create, edit and delete the users, locations, location seats and items.</a:t>
            </a:r>
          </a:p>
          <a:p>
            <a:pPr>
              <a:lnSpc>
                <a:spcPct val="150000"/>
              </a:lnSpc>
            </a:pPr>
            <a:r>
              <a:rPr lang="en-US" sz="1800" dirty="0" smtClean="0"/>
              <a:t>Provider has a different screen to manage order status to cancel or delivery orders.</a:t>
            </a:r>
            <a:endParaRPr lang="en-US" sz="1800" dirty="0"/>
          </a:p>
          <a:p>
            <a:pPr marL="0" indent="0">
              <a:buNone/>
            </a:pPr>
            <a:endParaRPr lang="en-IN" dirty="0"/>
          </a:p>
        </p:txBody>
      </p:sp>
    </p:spTree>
    <p:extLst>
      <p:ext uri="{BB962C8B-B14F-4D97-AF65-F5344CB8AC3E}">
        <p14:creationId xmlns:p14="http://schemas.microsoft.com/office/powerpoint/2010/main" val="1481463956"/>
      </p:ext>
    </p:extLst>
  </p:cSld>
  <p:clrMapOvr>
    <a:masterClrMapping/>
  </p:clrMapOvr>
</p:sld>
</file>

<file path=ppt/theme/theme1.xml><?xml version="1.0" encoding="utf-8"?>
<a:theme xmlns:a="http://schemas.openxmlformats.org/drawingml/2006/main" name="Facet">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2009</TotalTime>
  <Words>1098</Words>
  <Application>Microsoft Office PowerPoint</Application>
  <PresentationFormat>Widescreen</PresentationFormat>
  <Paragraphs>148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Trebuchet MS</vt:lpstr>
      <vt:lpstr>Wingdings 3</vt:lpstr>
      <vt:lpstr>Facet</vt:lpstr>
      <vt:lpstr>WELCOME TO Cafe4X</vt:lpstr>
      <vt:lpstr>Introduction</vt:lpstr>
      <vt:lpstr>PowerPoint Presentation</vt:lpstr>
      <vt:lpstr>QR Code Scanning (End User Screen)</vt:lpstr>
      <vt:lpstr>Items list page (End User Screen) </vt:lpstr>
      <vt:lpstr>Provider’s page (Provider’s Screen)</vt:lpstr>
      <vt:lpstr>PowerPoint Presentation</vt:lpstr>
      <vt:lpstr>Login Page (Admin)</vt:lpstr>
      <vt:lpstr>PowerPoint Presentation</vt:lpstr>
      <vt:lpstr>Cafe4x Users ( Admin’s Screen)</vt:lpstr>
      <vt:lpstr>Location (Admin’s Screen)</vt:lpstr>
      <vt:lpstr>Location Seats QR Code (Admin’s Screen)</vt:lpstr>
      <vt:lpstr>Cafe Items (Admin’s Screen)</vt:lpstr>
      <vt:lpstr>Benefits and Advantages of Cafe4x application</vt:lpstr>
      <vt:lpstr>PowerPoint Presentation</vt:lpstr>
      <vt:lpstr>Market Opportunity</vt:lpstr>
      <vt:lpstr>PowerPoint Presentation</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Cafe4X</dc:title>
  <dc:creator>Windows User</dc:creator>
  <cp:lastModifiedBy>Windows User</cp:lastModifiedBy>
  <cp:revision>34</cp:revision>
  <dcterms:created xsi:type="dcterms:W3CDTF">2024-07-04T05:05:30Z</dcterms:created>
  <dcterms:modified xsi:type="dcterms:W3CDTF">2024-07-05T14:49:45Z</dcterms:modified>
</cp:coreProperties>
</file>